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60" r:id="rId4"/>
    <p:sldId id="259" r:id="rId5"/>
    <p:sldId id="257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06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817112" y="1730403"/>
            <a:ext cx="5648623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2277" y="2470925"/>
            <a:ext cx="6511131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6BCF86-81A5-4593-A1CA-B993AFCFE9FD}" type="datetimeFigureOut">
              <a:rPr lang="en-US" smtClean="0"/>
              <a:t>1/25/2013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2AE29-2173-4901-9933-9428EF0BB91F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6BCF86-81A5-4593-A1CA-B993AFCFE9FD}" type="datetimeFigureOut">
              <a:rPr lang="en-US" smtClean="0"/>
              <a:t>1/25/2013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2AE29-2173-4901-9933-9428EF0BB91F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46783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46783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6BCF86-81A5-4593-A1CA-B993AFCFE9FD}" type="datetimeFigureOut">
              <a:rPr lang="en-US" smtClean="0"/>
              <a:t>1/25/2013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2AE29-2173-4901-9933-9428EF0BB91F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6BCF86-81A5-4593-A1CA-B993AFCFE9FD}" type="datetimeFigureOut">
              <a:rPr lang="en-US" smtClean="0"/>
              <a:t>1/25/2013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2AE29-2173-4901-9933-9428EF0BB91F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19399" y="1726737"/>
            <a:ext cx="5650992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216152" y="2468304"/>
            <a:ext cx="6510528" cy="329184"/>
          </a:xfrm>
        </p:spPr>
        <p:txBody>
          <a:bodyPr anchor="t"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6BCF86-81A5-4593-A1CA-B993AFCFE9FD}" type="datetimeFigureOut">
              <a:rPr lang="en-US" smtClean="0"/>
              <a:t>1/25/2013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2AE29-2173-4901-9933-9428EF0BB91F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6BCF86-81A5-4593-A1CA-B993AFCFE9FD}" type="datetimeFigureOut">
              <a:rPr lang="en-US" smtClean="0"/>
              <a:t>1/25/2013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2AE29-2173-4901-9933-9428EF0BB91F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9150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016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6BCF86-81A5-4593-A1CA-B993AFCFE9FD}" type="datetimeFigureOut">
              <a:rPr lang="en-US" smtClean="0"/>
              <a:t>1/25/2013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2AE29-2173-4901-9933-9428EF0BB91F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6BCF86-81A5-4593-A1CA-B993AFCFE9FD}" type="datetimeFigureOut">
              <a:rPr lang="en-US" smtClean="0"/>
              <a:t>1/25/2013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2AE29-2173-4901-9933-9428EF0BB91F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6BCF86-81A5-4593-A1CA-B993AFCFE9FD}" type="datetimeFigureOut">
              <a:rPr lang="en-US" smtClean="0"/>
              <a:t>1/25/2013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2AE29-2173-4901-9933-9428EF0BB91F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ight Triangle 1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Right Triangle 17"/>
          <p:cNvSpPr/>
          <p:nvPr/>
        </p:nvSpPr>
        <p:spPr>
          <a:xfrm rot="5400000">
            <a:off x="433389" y="-433387"/>
            <a:ext cx="6858000" cy="7724778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784930" y="1576103"/>
            <a:ext cx="521208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9552" y="2618912"/>
            <a:ext cx="380777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297954" y="2253385"/>
            <a:ext cx="5794760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6BCF86-81A5-4593-A1CA-B993AFCFE9FD}" type="datetimeFigureOut">
              <a:rPr lang="en-US" smtClean="0"/>
              <a:t>1/25/2013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1DB2AE29-2173-4901-9933-9428EF0BB91F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028825" y="0"/>
            <a:ext cx="7115175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anchor="ctr"/>
          <a:lstStyle>
            <a:lvl1pPr algn="r">
              <a:defRPr/>
            </a:lvl1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9" name="Right Triangle 8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Freeform 9"/>
          <p:cNvSpPr/>
          <p:nvPr/>
        </p:nvSpPr>
        <p:spPr>
          <a:xfrm>
            <a:off x="0" y="5048250"/>
            <a:ext cx="3571875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71197" y="1717501"/>
            <a:ext cx="54864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143479" y="2180529"/>
            <a:ext cx="6096545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6BCF86-81A5-4593-A1CA-B993AFCFE9FD}" type="datetimeFigureOut">
              <a:rPr lang="en-US" smtClean="0"/>
              <a:t>1/25/2013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2AE29-2173-4901-9933-9428EF0BB91F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2382" y="5050633"/>
            <a:ext cx="3574257" cy="1807368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Freeform 7"/>
          <p:cNvSpPr/>
          <p:nvPr/>
        </p:nvSpPr>
        <p:spPr>
          <a:xfrm>
            <a:off x="-2380" y="5051292"/>
            <a:ext cx="9146380" cy="1806709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100628"/>
            <a:ext cx="7520940" cy="3579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01168" y="5870448"/>
            <a:ext cx="2176272" cy="2011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D16BCF86-81A5-4593-A1CA-B993AFCFE9FD}" type="datetimeFigureOut">
              <a:rPr lang="en-US" smtClean="0"/>
              <a:t>1/25/2013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7514" y="6285122"/>
            <a:ext cx="47244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spc="200" baseline="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1038" y="6170822"/>
            <a:ext cx="502920" cy="502920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4" tIns="9144" rIns="9144" bIns="9144" rtlCol="0" anchor="ctr">
            <a:normAutofit/>
          </a:bodyPr>
          <a:lstStyle>
            <a:lvl1pPr algn="ctr">
              <a:defRPr sz="1650">
                <a:solidFill>
                  <a:srgbClr val="FFFFFF"/>
                </a:solidFill>
              </a:defRPr>
            </a:lvl1pPr>
          </a:lstStyle>
          <a:p>
            <a:fld id="{1DB2AE29-2173-4901-9933-9428EF0BB91F}" type="slidenum">
              <a:rPr lang="en-US" smtClean="0"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2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800"/>
        </a:spcBef>
        <a:buFont typeface="Arial" pitchFamily="34" charset="0"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7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23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9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95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yxnews.com/2011/06/epidemic-in-germany-has-caused.html" TargetMode="External"/><Relationship Id="rId2" Type="http://schemas.openxmlformats.org/officeDocument/2006/relationships/hyperlink" Target="http://www.bbc.co.uk/news/world-europe-13746682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spiegel.de/international/germany/the-epidemic-detectives-the-hunt-for-the-source-of-germany-s-e-coli-outbreak-a-765777.html" TargetMode="Externa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748618" y="1547207"/>
            <a:ext cx="6207098" cy="1204306"/>
          </a:xfrm>
        </p:spPr>
        <p:txBody>
          <a:bodyPr/>
          <a:lstStyle/>
          <a:p>
            <a:r>
              <a:rPr lang="en-US" dirty="0" smtClean="0"/>
              <a:t>Epidemics in Germany: </a:t>
            </a:r>
            <a:br>
              <a:rPr lang="en-US" dirty="0" smtClean="0"/>
            </a:br>
            <a:r>
              <a:rPr lang="en-US" dirty="0" smtClean="0"/>
              <a:t>E.coli and super bacteria outbreak in Germany in 2011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Emily Pope	 period:2	 quarter:3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1" y="4971739"/>
            <a:ext cx="2286000" cy="1886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1" y="4314825"/>
            <a:ext cx="3048000" cy="2543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32657"/>
            <a:ext cx="2514600" cy="21407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04644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 Cited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US" b="0" dirty="0">
                <a:hlinkClick r:id="rId2"/>
              </a:rPr>
              <a:t>http://</a:t>
            </a:r>
            <a:r>
              <a:rPr lang="en-US" b="0" dirty="0" smtClean="0">
                <a:hlinkClick r:id="rId2"/>
              </a:rPr>
              <a:t>www.bbc.co.uk/news/world-europe-13746682</a:t>
            </a:r>
            <a:endParaRPr lang="en-US" b="0" dirty="0" smtClean="0"/>
          </a:p>
          <a:p>
            <a:endParaRPr lang="en-US" b="0" dirty="0"/>
          </a:p>
          <a:p>
            <a:pPr>
              <a:buFont typeface="Arial" pitchFamily="34" charset="0"/>
              <a:buChar char="•"/>
            </a:pPr>
            <a:r>
              <a:rPr lang="en-US" b="0" dirty="0">
                <a:hlinkClick r:id="rId3"/>
              </a:rPr>
              <a:t>http://</a:t>
            </a:r>
            <a:r>
              <a:rPr lang="en-US" b="0" dirty="0" smtClean="0">
                <a:hlinkClick r:id="rId3"/>
              </a:rPr>
              <a:t>www.myxnews.com/2011/06/epidemic-in-germany-has-caused.html</a:t>
            </a:r>
            <a:endParaRPr lang="en-US" b="0" dirty="0" smtClean="0"/>
          </a:p>
          <a:p>
            <a:endParaRPr lang="en-US" b="0" dirty="0"/>
          </a:p>
          <a:p>
            <a:pPr>
              <a:buFont typeface="Arial" pitchFamily="34" charset="0"/>
              <a:buChar char="•"/>
            </a:pPr>
            <a:r>
              <a:rPr lang="en-US" b="0" dirty="0">
                <a:hlinkClick r:id="rId4"/>
              </a:rPr>
              <a:t>http://</a:t>
            </a:r>
            <a:r>
              <a:rPr lang="en-US" b="0" dirty="0" smtClean="0">
                <a:hlinkClick r:id="rId4"/>
              </a:rPr>
              <a:t>www.spiegel.de/international/germany/the-epidemic-detectives-the-hunt-for-the-source-of-germany-s-e-coli-outbreak-a-765777.html</a:t>
            </a:r>
            <a:endParaRPr lang="en-US" b="0" dirty="0" smtClean="0"/>
          </a:p>
          <a:p>
            <a:pPr>
              <a:buFont typeface="Arial" pitchFamily="34" charset="0"/>
              <a:buChar char="•"/>
            </a:pPr>
            <a:endParaRPr lang="en-US" b="0" dirty="0"/>
          </a:p>
          <a:p>
            <a:pPr>
              <a:buFont typeface="Arial" pitchFamily="34" charset="0"/>
              <a:buChar char="•"/>
            </a:pPr>
            <a:endParaRPr lang="en-US" b="0" dirty="0" smtClean="0"/>
          </a:p>
          <a:p>
            <a:endParaRPr lang="en-US" b="0" dirty="0"/>
          </a:p>
        </p:txBody>
      </p:sp>
    </p:spTree>
    <p:extLst>
      <p:ext uri="{BB962C8B-B14F-4D97-AF65-F5344CB8AC3E}">
        <p14:creationId xmlns:p14="http://schemas.microsoft.com/office/powerpoint/2010/main" val="3918738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Culture Photo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1295400"/>
            <a:ext cx="6096000" cy="3429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44897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28600"/>
            <a:ext cx="7520940" cy="548640"/>
          </a:xfrm>
        </p:spPr>
        <p:txBody>
          <a:bodyPr/>
          <a:lstStyle/>
          <a:p>
            <a:r>
              <a:rPr lang="en-US" dirty="0" err="1" smtClean="0"/>
              <a:t>E.Coli</a:t>
            </a:r>
            <a:r>
              <a:rPr lang="en-US" dirty="0" smtClean="0"/>
              <a:t> Outbreak in Germany 2011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2960" y="838200"/>
            <a:ext cx="7520940" cy="4191000"/>
          </a:xfrm>
        </p:spPr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en-US" b="0" dirty="0" smtClean="0"/>
              <a:t>In June of 2011 the death toll of the E.coli outbreak in Germany was around 35 and health officials said </a:t>
            </a:r>
            <a:r>
              <a:rPr lang="en-US" b="0" dirty="0"/>
              <a:t>about 100 patients </a:t>
            </a:r>
            <a:r>
              <a:rPr lang="en-US" b="0" dirty="0" smtClean="0"/>
              <a:t>had </a:t>
            </a:r>
            <a:r>
              <a:rPr lang="en-US" b="0" dirty="0"/>
              <a:t>severe kidney damage</a:t>
            </a:r>
            <a:r>
              <a:rPr lang="en-US" b="0" dirty="0" smtClean="0"/>
              <a:t>. </a:t>
            </a:r>
          </a:p>
          <a:p>
            <a:pPr>
              <a:buFont typeface="Arial" pitchFamily="34" charset="0"/>
              <a:buChar char="•"/>
            </a:pPr>
            <a:endParaRPr lang="en-US" b="0" dirty="0" smtClean="0"/>
          </a:p>
          <a:p>
            <a:pPr>
              <a:buFont typeface="Arial" pitchFamily="34" charset="0"/>
              <a:buChar char="•"/>
            </a:pPr>
            <a:r>
              <a:rPr lang="en-US" b="0" dirty="0" smtClean="0"/>
              <a:t>The </a:t>
            </a:r>
            <a:r>
              <a:rPr lang="en-US" b="0" dirty="0"/>
              <a:t>source of infection </a:t>
            </a:r>
            <a:r>
              <a:rPr lang="en-US" b="0" dirty="0" smtClean="0"/>
              <a:t>had </a:t>
            </a:r>
            <a:r>
              <a:rPr lang="en-US" b="0" dirty="0"/>
              <a:t>been identified as bean sprouts from an organic farm </a:t>
            </a:r>
            <a:r>
              <a:rPr lang="en-US" b="0" dirty="0" smtClean="0"/>
              <a:t>in northern </a:t>
            </a:r>
            <a:r>
              <a:rPr lang="en-US" b="0" dirty="0"/>
              <a:t>Germany</a:t>
            </a:r>
            <a:r>
              <a:rPr lang="en-US" b="0" dirty="0" smtClean="0"/>
              <a:t>.</a:t>
            </a:r>
            <a:endParaRPr lang="en-US" b="0" dirty="0"/>
          </a:p>
          <a:p>
            <a:pPr>
              <a:buFont typeface="Arial" pitchFamily="34" charset="0"/>
              <a:buChar char="•"/>
            </a:pPr>
            <a:endParaRPr lang="en-US" b="0" dirty="0" smtClean="0"/>
          </a:p>
          <a:p>
            <a:pPr>
              <a:buFont typeface="Arial" pitchFamily="34" charset="0"/>
              <a:buChar char="•"/>
            </a:pPr>
            <a:r>
              <a:rPr lang="en-US" b="0" dirty="0" smtClean="0"/>
              <a:t>It was originally believed that cucumbers from Spain had caused the outbreak.</a:t>
            </a:r>
          </a:p>
          <a:p>
            <a:pPr>
              <a:buFont typeface="Arial" pitchFamily="34" charset="0"/>
              <a:buChar char="•"/>
            </a:pPr>
            <a:endParaRPr lang="en-US" b="0" dirty="0" smtClean="0"/>
          </a:p>
          <a:p>
            <a:pPr>
              <a:buFont typeface="Arial" pitchFamily="34" charset="0"/>
              <a:buChar char="•"/>
            </a:pPr>
            <a:r>
              <a:rPr lang="en-US" b="0" dirty="0" smtClean="0"/>
              <a:t>At </a:t>
            </a:r>
            <a:r>
              <a:rPr lang="en-US" b="0" dirty="0"/>
              <a:t>least 3,255 people </a:t>
            </a:r>
            <a:r>
              <a:rPr lang="en-US" b="0" dirty="0" smtClean="0"/>
              <a:t>had </a:t>
            </a:r>
            <a:r>
              <a:rPr lang="en-US" b="0" dirty="0"/>
              <a:t>fallen ill, mostly in Germany, of whom at least 812 </a:t>
            </a:r>
            <a:r>
              <a:rPr lang="en-US" b="0" dirty="0" smtClean="0"/>
              <a:t>had a</a:t>
            </a:r>
            <a:r>
              <a:rPr lang="en-US" b="0" dirty="0"/>
              <a:t> </a:t>
            </a:r>
            <a:r>
              <a:rPr lang="en-US" b="0" dirty="0" smtClean="0"/>
              <a:t>complication </a:t>
            </a:r>
            <a:r>
              <a:rPr lang="en-US" b="0" dirty="0"/>
              <a:t>that </a:t>
            </a:r>
            <a:r>
              <a:rPr lang="en-US" b="0" dirty="0" smtClean="0"/>
              <a:t>could </a:t>
            </a:r>
            <a:r>
              <a:rPr lang="en-US" b="0" dirty="0"/>
              <a:t>be fatal.</a:t>
            </a:r>
          </a:p>
          <a:p>
            <a:pPr>
              <a:buFont typeface="Arial" pitchFamily="34" charset="0"/>
              <a:buChar char="•"/>
            </a:pPr>
            <a:endParaRPr lang="en-US" b="0" dirty="0" smtClean="0"/>
          </a:p>
          <a:p>
            <a:pPr>
              <a:buFont typeface="Arial" pitchFamily="34" charset="0"/>
              <a:buChar char="•"/>
            </a:pPr>
            <a:r>
              <a:rPr lang="en-US" b="0" dirty="0" smtClean="0"/>
              <a:t>About </a:t>
            </a:r>
            <a:r>
              <a:rPr lang="en-US" b="0" dirty="0"/>
              <a:t>100 patients with damaged kidneys </a:t>
            </a:r>
            <a:r>
              <a:rPr lang="en-US" b="0" dirty="0" smtClean="0"/>
              <a:t> needed </a:t>
            </a:r>
            <a:r>
              <a:rPr lang="en-US" b="0" dirty="0"/>
              <a:t>transplants or life-long </a:t>
            </a:r>
            <a:r>
              <a:rPr lang="en-US" b="0" dirty="0" smtClean="0"/>
              <a:t>dialysis, one </a:t>
            </a:r>
            <a:r>
              <a:rPr lang="en-US" b="0" dirty="0"/>
              <a:t>health expert said.</a:t>
            </a:r>
          </a:p>
          <a:p>
            <a:pPr>
              <a:buFont typeface="Arial" pitchFamily="34" charset="0"/>
              <a:buChar char="•"/>
            </a:pPr>
            <a:endParaRPr lang="en-US" dirty="0" smtClean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>
              <a:buFont typeface="Wingdings" pitchFamily="2" charset="2"/>
              <a:buChar char="Ø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4566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Study of </a:t>
            </a:r>
            <a:r>
              <a:rPr lang="en-US" dirty="0" err="1" smtClean="0"/>
              <a:t>E.Coli</a:t>
            </a:r>
            <a:r>
              <a:rPr lang="en-US" dirty="0" smtClean="0"/>
              <a:t> Outbreak, </a:t>
            </a:r>
            <a:r>
              <a:rPr lang="en-US" dirty="0" err="1" smtClean="0"/>
              <a:t>june</a:t>
            </a:r>
            <a:r>
              <a:rPr lang="en-US" dirty="0" smtClean="0"/>
              <a:t> 2011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990600"/>
            <a:ext cx="6292792" cy="419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44276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76200"/>
            <a:ext cx="7520940" cy="548640"/>
          </a:xfrm>
        </p:spPr>
        <p:txBody>
          <a:bodyPr/>
          <a:lstStyle/>
          <a:p>
            <a:r>
              <a:rPr lang="en-US" dirty="0" err="1" smtClean="0"/>
              <a:t>E.Coli</a:t>
            </a:r>
            <a:r>
              <a:rPr lang="en-US" dirty="0" smtClean="0"/>
              <a:t> Outbreak caused by O104:H4 Bacteria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2960" y="762000"/>
            <a:ext cx="7520940" cy="4267200"/>
          </a:xfrm>
        </p:spPr>
        <p:txBody>
          <a:bodyPr>
            <a:normAutofit lnSpcReduction="10000"/>
          </a:bodyPr>
          <a:lstStyle/>
          <a:p>
            <a:pPr>
              <a:buFont typeface="Arial" pitchFamily="34" charset="0"/>
              <a:buChar char="•"/>
            </a:pPr>
            <a:r>
              <a:rPr lang="en-US" b="0" dirty="0"/>
              <a:t>World Health Organization (WHO) said that </a:t>
            </a:r>
            <a:r>
              <a:rPr lang="en-US" b="0" dirty="0" smtClean="0"/>
              <a:t>the strain </a:t>
            </a:r>
            <a:r>
              <a:rPr lang="en-US" b="0" dirty="0"/>
              <a:t>of </a:t>
            </a:r>
            <a:r>
              <a:rPr lang="en-US" b="0" dirty="0" err="1"/>
              <a:t>enterohaemorrhagic</a:t>
            </a:r>
            <a:r>
              <a:rPr lang="en-US" b="0" dirty="0"/>
              <a:t> Escherichia coli </a:t>
            </a:r>
            <a:r>
              <a:rPr lang="en-US" b="0" dirty="0" smtClean="0"/>
              <a:t>that has </a:t>
            </a:r>
            <a:r>
              <a:rPr lang="en-US" b="0" dirty="0"/>
              <a:t>infected the Europeans, is a </a:t>
            </a:r>
            <a:r>
              <a:rPr lang="en-US" b="0" dirty="0" smtClean="0"/>
              <a:t>fundamentally new organism with </a:t>
            </a:r>
            <a:r>
              <a:rPr lang="en-US" b="0" dirty="0"/>
              <a:t>which medicine has </a:t>
            </a:r>
            <a:r>
              <a:rPr lang="en-US" b="0" dirty="0" smtClean="0"/>
              <a:t>not previously </a:t>
            </a:r>
            <a:r>
              <a:rPr lang="en-US" b="0" dirty="0"/>
              <a:t>encountered</a:t>
            </a:r>
            <a:r>
              <a:rPr lang="en-US" b="0" dirty="0" smtClean="0"/>
              <a:t>.</a:t>
            </a:r>
          </a:p>
          <a:p>
            <a:pPr>
              <a:buFont typeface="Arial" pitchFamily="34" charset="0"/>
              <a:buChar char="•"/>
            </a:pPr>
            <a:endParaRPr lang="en-US" b="0" dirty="0" smtClean="0"/>
          </a:p>
          <a:p>
            <a:pPr>
              <a:buFont typeface="Arial" pitchFamily="34" charset="0"/>
              <a:buChar char="•"/>
            </a:pPr>
            <a:r>
              <a:rPr lang="en-US" b="0" dirty="0" smtClean="0"/>
              <a:t>Strain </a:t>
            </a:r>
            <a:r>
              <a:rPr lang="en-US" b="0" dirty="0"/>
              <a:t>O104: H4 is a mutated form of </a:t>
            </a:r>
            <a:r>
              <a:rPr lang="en-US" b="0" dirty="0" smtClean="0"/>
              <a:t>the two </a:t>
            </a:r>
            <a:r>
              <a:rPr lang="en-US" b="0" dirty="0"/>
              <a:t>different bacteria Escherichia coli. </a:t>
            </a:r>
            <a:endParaRPr lang="en-US" b="0" dirty="0" smtClean="0"/>
          </a:p>
          <a:p>
            <a:pPr>
              <a:buFont typeface="Arial" pitchFamily="34" charset="0"/>
              <a:buChar char="•"/>
            </a:pPr>
            <a:endParaRPr lang="en-US" b="0" dirty="0" smtClean="0"/>
          </a:p>
          <a:p>
            <a:pPr>
              <a:buFont typeface="Arial" pitchFamily="34" charset="0"/>
              <a:buChar char="•"/>
            </a:pPr>
            <a:r>
              <a:rPr lang="en-US" b="0" dirty="0" smtClean="0"/>
              <a:t>Expert </a:t>
            </a:r>
            <a:r>
              <a:rPr lang="en-US" b="0" dirty="0"/>
              <a:t>on food safety, WHO Hilda Cruz </a:t>
            </a:r>
            <a:r>
              <a:rPr lang="en-US" b="0" dirty="0" smtClean="0"/>
              <a:t>believes that </a:t>
            </a:r>
            <a:r>
              <a:rPr lang="en-US" b="0" dirty="0"/>
              <a:t>the new strain is "more contagious and </a:t>
            </a:r>
            <a:r>
              <a:rPr lang="en-US" b="0" dirty="0" smtClean="0"/>
              <a:t>more toxic </a:t>
            </a:r>
            <a:r>
              <a:rPr lang="en-US" b="0" dirty="0"/>
              <a:t>in comparison to the bacteria that inspired it.</a:t>
            </a:r>
          </a:p>
          <a:p>
            <a:pPr>
              <a:buFont typeface="Arial" pitchFamily="34" charset="0"/>
              <a:buChar char="•"/>
            </a:pPr>
            <a:endParaRPr lang="en-US" b="0" dirty="0"/>
          </a:p>
          <a:p>
            <a:pPr>
              <a:buFont typeface="Arial" pitchFamily="34" charset="0"/>
              <a:buChar char="•"/>
            </a:pPr>
            <a:r>
              <a:rPr lang="en-US" b="0" dirty="0"/>
              <a:t>According to the epidemiological observations, infection with E. coli O104: H4 is often complicated by hemolytic uremic syndrome, which </a:t>
            </a:r>
            <a:r>
              <a:rPr lang="en-US" b="0" dirty="0" smtClean="0"/>
              <a:t>is fraught </a:t>
            </a:r>
            <a:r>
              <a:rPr lang="en-US" b="0" dirty="0"/>
              <a:t>with acute </a:t>
            </a:r>
            <a:r>
              <a:rPr lang="en-US" b="0" dirty="0" smtClean="0"/>
              <a:t>renal failure</a:t>
            </a:r>
            <a:r>
              <a:rPr lang="en-US" b="0" dirty="0"/>
              <a:t>, central nervous system and poses a threat to life.</a:t>
            </a:r>
          </a:p>
          <a:p>
            <a:pPr>
              <a:buFont typeface="Arial" pitchFamily="34" charset="0"/>
              <a:buChar char="•"/>
            </a:pPr>
            <a:endParaRPr lang="en-US" b="0" dirty="0" smtClean="0"/>
          </a:p>
          <a:p>
            <a:pPr>
              <a:buFont typeface="Arial" pitchFamily="34" charset="0"/>
              <a:buChar char="•"/>
            </a:pPr>
            <a:r>
              <a:rPr lang="en-US" b="0" dirty="0" smtClean="0"/>
              <a:t>Typical </a:t>
            </a:r>
            <a:r>
              <a:rPr lang="en-US" b="0" dirty="0"/>
              <a:t>symptoms - bloody diarrhea, fever and vomiting. They add a speech disorder and seizures.</a:t>
            </a:r>
          </a:p>
          <a:p>
            <a:pPr>
              <a:buFont typeface="Arial" pitchFamily="34" charset="0"/>
              <a:buChar char="•"/>
            </a:pPr>
            <a:endParaRPr lang="en-US" dirty="0"/>
          </a:p>
          <a:p>
            <a:pPr>
              <a:buFont typeface="Arial" pitchFamily="34" charset="0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1312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E.Coli</a:t>
            </a:r>
            <a:r>
              <a:rPr lang="en-US" dirty="0" smtClean="0"/>
              <a:t> Bacteria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600" y="1066800"/>
            <a:ext cx="4800600" cy="36676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32910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152400"/>
            <a:ext cx="7520940" cy="548640"/>
          </a:xfrm>
        </p:spPr>
        <p:txBody>
          <a:bodyPr/>
          <a:lstStyle/>
          <a:p>
            <a:r>
              <a:rPr lang="en-US" dirty="0" smtClean="0"/>
              <a:t>Effects of the </a:t>
            </a:r>
            <a:r>
              <a:rPr lang="en-US" dirty="0" err="1" smtClean="0"/>
              <a:t>E.coli</a:t>
            </a:r>
            <a:r>
              <a:rPr lang="en-US" dirty="0" smtClean="0"/>
              <a:t> Epidemic in Germany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2960" y="762000"/>
            <a:ext cx="7520940" cy="4267200"/>
          </a:xfrm>
        </p:spPr>
        <p:txBody>
          <a:bodyPr>
            <a:normAutofit fontScale="92500" lnSpcReduction="10000"/>
          </a:bodyPr>
          <a:lstStyle/>
          <a:p>
            <a:pPr>
              <a:buFont typeface="Arial" pitchFamily="34" charset="0"/>
              <a:buChar char="•"/>
            </a:pPr>
            <a:r>
              <a:rPr lang="en-US" b="0" dirty="0"/>
              <a:t>The bacterium that </a:t>
            </a:r>
            <a:r>
              <a:rPr lang="en-US" b="0" dirty="0" smtClean="0"/>
              <a:t>was terrifying Germany was </a:t>
            </a:r>
            <a:r>
              <a:rPr lang="en-US" b="0" dirty="0"/>
              <a:t>an </a:t>
            </a:r>
            <a:r>
              <a:rPr lang="en-US" b="0" dirty="0" err="1"/>
              <a:t>enterohemorrhagic</a:t>
            </a:r>
            <a:r>
              <a:rPr lang="en-US" b="0" dirty="0"/>
              <a:t> strain of </a:t>
            </a:r>
            <a:r>
              <a:rPr lang="en-US" b="0" dirty="0" smtClean="0"/>
              <a:t>the bacterium </a:t>
            </a:r>
            <a:r>
              <a:rPr lang="en-US" b="0" dirty="0"/>
              <a:t>Escherichia coli (EHEC), a close relative of harmless </a:t>
            </a:r>
            <a:r>
              <a:rPr lang="en-US" b="0" dirty="0" smtClean="0"/>
              <a:t>intestinal bacteria</a:t>
            </a:r>
            <a:r>
              <a:rPr lang="en-US" b="0" dirty="0"/>
              <a:t>, but one that produces the dangerous Shiga toxin</a:t>
            </a:r>
            <a:r>
              <a:rPr lang="en-US" b="0" dirty="0" smtClean="0"/>
              <a:t>.</a:t>
            </a:r>
          </a:p>
          <a:p>
            <a:pPr>
              <a:buFont typeface="Arial" pitchFamily="34" charset="0"/>
              <a:buChar char="•"/>
            </a:pPr>
            <a:endParaRPr lang="en-US" b="0" dirty="0" smtClean="0"/>
          </a:p>
          <a:p>
            <a:pPr>
              <a:buFont typeface="Arial" pitchFamily="34" charset="0"/>
              <a:buChar char="•"/>
            </a:pPr>
            <a:r>
              <a:rPr lang="en-US" b="0" dirty="0" smtClean="0"/>
              <a:t>After an incubation </a:t>
            </a:r>
            <a:r>
              <a:rPr lang="en-US" b="0" dirty="0"/>
              <a:t>period of two to 10 days, patients experience watery or </a:t>
            </a:r>
            <a:r>
              <a:rPr lang="en-US" b="0" dirty="0" smtClean="0"/>
              <a:t>bloody diarrhea.</a:t>
            </a:r>
          </a:p>
          <a:p>
            <a:pPr>
              <a:buFont typeface="Arial" pitchFamily="34" charset="0"/>
              <a:buChar char="•"/>
            </a:pPr>
            <a:endParaRPr lang="en-US" b="0" dirty="0" smtClean="0"/>
          </a:p>
          <a:p>
            <a:pPr>
              <a:buFont typeface="Arial" pitchFamily="34" charset="0"/>
              <a:buChar char="•"/>
            </a:pPr>
            <a:r>
              <a:rPr lang="en-US" b="0" dirty="0" smtClean="0"/>
              <a:t>10 </a:t>
            </a:r>
            <a:r>
              <a:rPr lang="en-US" b="0" dirty="0"/>
              <a:t>days after the diarrhea begins, the red blood cells </a:t>
            </a:r>
            <a:r>
              <a:rPr lang="en-US" b="0" dirty="0" smtClean="0"/>
              <a:t>suddenly disintegrate</a:t>
            </a:r>
            <a:r>
              <a:rPr lang="en-US" b="0" dirty="0"/>
              <a:t>, blood clotting stops working and the kidneys fail. In </a:t>
            </a:r>
            <a:r>
              <a:rPr lang="en-US" b="0" dirty="0" smtClean="0"/>
              <a:t>many cases </a:t>
            </a:r>
            <a:r>
              <a:rPr lang="en-US" b="0" dirty="0"/>
              <a:t>patients need dialysis to stay alive</a:t>
            </a:r>
            <a:r>
              <a:rPr lang="en-US" b="0" dirty="0" smtClean="0"/>
              <a:t>.</a:t>
            </a:r>
          </a:p>
          <a:p>
            <a:pPr>
              <a:buFont typeface="Arial" pitchFamily="34" charset="0"/>
              <a:buChar char="•"/>
            </a:pPr>
            <a:endParaRPr lang="en-US" b="0" dirty="0" smtClean="0"/>
          </a:p>
          <a:p>
            <a:pPr>
              <a:buFont typeface="Arial" pitchFamily="34" charset="0"/>
              <a:buChar char="•"/>
            </a:pPr>
            <a:r>
              <a:rPr lang="en-US" b="0" dirty="0" smtClean="0"/>
              <a:t>In </a:t>
            </a:r>
            <a:r>
              <a:rPr lang="en-US" b="0" dirty="0"/>
              <a:t>Germany, about 60 people a year contract hemolytic-uremic </a:t>
            </a:r>
            <a:r>
              <a:rPr lang="en-US" b="0" dirty="0" smtClean="0"/>
              <a:t>syndrome after </a:t>
            </a:r>
            <a:r>
              <a:rPr lang="en-US" b="0" dirty="0"/>
              <a:t>being infected with EHEC</a:t>
            </a:r>
            <a:r>
              <a:rPr lang="en-US" b="0" dirty="0" smtClean="0"/>
              <a:t>.</a:t>
            </a:r>
          </a:p>
          <a:p>
            <a:pPr>
              <a:buFont typeface="Arial" pitchFamily="34" charset="0"/>
              <a:buChar char="•"/>
            </a:pPr>
            <a:endParaRPr lang="en-US" b="0" dirty="0" smtClean="0"/>
          </a:p>
          <a:p>
            <a:pPr>
              <a:buFont typeface="Arial" pitchFamily="34" charset="0"/>
              <a:buChar char="•"/>
            </a:pPr>
            <a:r>
              <a:rPr lang="en-US" b="0" dirty="0" smtClean="0"/>
              <a:t>Russia banned imports </a:t>
            </a:r>
            <a:r>
              <a:rPr lang="en-US" b="0" dirty="0"/>
              <a:t>of cucumbers, tomatoes and fresh salad from Spain </a:t>
            </a:r>
            <a:r>
              <a:rPr lang="en-US" b="0" dirty="0" smtClean="0"/>
              <a:t>and Germany</a:t>
            </a:r>
            <a:r>
              <a:rPr lang="en-US" b="0" dirty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1410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E.Coli</a:t>
            </a:r>
            <a:r>
              <a:rPr lang="en-US" dirty="0" smtClean="0"/>
              <a:t> Patients in a Hospital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800" y="990600"/>
            <a:ext cx="5491892" cy="3657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52706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228600"/>
            <a:ext cx="7520940" cy="548640"/>
          </a:xfrm>
        </p:spPr>
        <p:txBody>
          <a:bodyPr/>
          <a:lstStyle/>
          <a:p>
            <a:r>
              <a:rPr lang="en-US" dirty="0" smtClean="0"/>
              <a:t>FRAGEN!!!! :D Let’s see if you were Paying attention……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2960" y="914400"/>
            <a:ext cx="7520940" cy="4114800"/>
          </a:xfrm>
        </p:spPr>
        <p:txBody>
          <a:bodyPr/>
          <a:lstStyle/>
          <a:p>
            <a:r>
              <a:rPr lang="en-US" dirty="0" smtClean="0"/>
              <a:t>1.) Russia banned imported vegetables from which 2 countries?</a:t>
            </a:r>
          </a:p>
          <a:p>
            <a:r>
              <a:rPr lang="en-US" dirty="0"/>
              <a:t>	</a:t>
            </a:r>
            <a:r>
              <a:rPr lang="en-US" dirty="0" smtClean="0"/>
              <a:t>a.) Spain and Japan</a:t>
            </a:r>
          </a:p>
          <a:p>
            <a:r>
              <a:rPr lang="en-US" dirty="0"/>
              <a:t>	</a:t>
            </a:r>
            <a:r>
              <a:rPr lang="en-US" dirty="0" smtClean="0"/>
              <a:t>b.) Germany and England</a:t>
            </a:r>
          </a:p>
          <a:p>
            <a:r>
              <a:rPr lang="en-US" dirty="0"/>
              <a:t>	</a:t>
            </a:r>
            <a:r>
              <a:rPr lang="en-US" dirty="0" smtClean="0"/>
              <a:t>c.) Spain and Germany</a:t>
            </a:r>
          </a:p>
          <a:p>
            <a:endParaRPr lang="en-US" dirty="0"/>
          </a:p>
          <a:p>
            <a:r>
              <a:rPr lang="en-US" dirty="0" smtClean="0"/>
              <a:t> 2.) After the 2011 </a:t>
            </a:r>
            <a:r>
              <a:rPr lang="en-US" dirty="0" err="1" smtClean="0"/>
              <a:t>E.coli</a:t>
            </a:r>
            <a:r>
              <a:rPr lang="en-US" dirty="0" smtClean="0"/>
              <a:t> outbreak in Germany, how many patients had severe kidney damage?</a:t>
            </a:r>
          </a:p>
          <a:p>
            <a:r>
              <a:rPr lang="en-US" dirty="0"/>
              <a:t>	</a:t>
            </a:r>
            <a:r>
              <a:rPr lang="en-US" dirty="0" smtClean="0"/>
              <a:t>a.) 35</a:t>
            </a:r>
          </a:p>
          <a:p>
            <a:r>
              <a:rPr lang="en-US" dirty="0"/>
              <a:t>	</a:t>
            </a:r>
            <a:r>
              <a:rPr lang="en-US" dirty="0" smtClean="0"/>
              <a:t>b.) 100</a:t>
            </a:r>
          </a:p>
          <a:p>
            <a:r>
              <a:rPr lang="en-US" dirty="0"/>
              <a:t>	</a:t>
            </a:r>
            <a:r>
              <a:rPr lang="en-US" dirty="0" smtClean="0"/>
              <a:t>c.) </a:t>
            </a:r>
            <a:r>
              <a:rPr lang="en-US" dirty="0" err="1" smtClean="0"/>
              <a:t>eleventy</a:t>
            </a:r>
            <a:r>
              <a:rPr lang="en-US" dirty="0" smtClean="0"/>
              <a:t>-four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6677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Answers :3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1.) C</a:t>
            </a:r>
          </a:p>
          <a:p>
            <a:endParaRPr lang="en-US" dirty="0"/>
          </a:p>
          <a:p>
            <a:r>
              <a:rPr lang="en-US" dirty="0" smtClean="0"/>
              <a:t>2.) B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8219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ngles">
  <a:themeElements>
    <a:clrScheme name="Deutschland">
      <a:dk1>
        <a:srgbClr val="000000"/>
      </a:dk1>
      <a:lt1>
        <a:srgbClr val="FFFFFF"/>
      </a:lt1>
      <a:dk2>
        <a:srgbClr val="434342"/>
      </a:dk2>
      <a:lt2>
        <a:srgbClr val="FF0000"/>
      </a:lt2>
      <a:accent1>
        <a:srgbClr val="797B7E"/>
      </a:accent1>
      <a:accent2>
        <a:srgbClr val="FFFF00"/>
      </a:accent2>
      <a:accent3>
        <a:srgbClr val="C00000"/>
      </a:accent3>
      <a:accent4>
        <a:srgbClr val="000000"/>
      </a:accent4>
      <a:accent5>
        <a:srgbClr val="FFFF00"/>
      </a:accent5>
      <a:accent6>
        <a:srgbClr val="FF0000"/>
      </a:accent6>
      <a:hlink>
        <a:srgbClr val="000000"/>
      </a:hlink>
      <a:folHlink>
        <a:srgbClr val="FFFF00"/>
      </a:folHlink>
    </a:clrScheme>
    <a:fontScheme name="Angle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ngle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Angles</Template>
  <TotalTime>76</TotalTime>
  <Words>437</Words>
  <Application>Microsoft Office PowerPoint</Application>
  <PresentationFormat>On-screen Show (4:3)</PresentationFormat>
  <Paragraphs>60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Angles</vt:lpstr>
      <vt:lpstr>Epidemics in Germany:  E.coli and super bacteria outbreak in Germany in 2011</vt:lpstr>
      <vt:lpstr>E.Coli Outbreak in Germany 2011</vt:lpstr>
      <vt:lpstr>Study of E.Coli Outbreak, june 2011</vt:lpstr>
      <vt:lpstr>E.Coli Outbreak caused by O104:H4 Bacteria</vt:lpstr>
      <vt:lpstr>E.Coli Bacteria</vt:lpstr>
      <vt:lpstr>Effects of the E.coli Epidemic in Germany</vt:lpstr>
      <vt:lpstr>E.Coli Patients in a Hospital </vt:lpstr>
      <vt:lpstr>FRAGEN!!!! :D Let’s see if you were Paying attention……</vt:lpstr>
      <vt:lpstr>Answers :3</vt:lpstr>
      <vt:lpstr>Work Cited</vt:lpstr>
      <vt:lpstr>Culture Photo</vt:lpstr>
    </vt:vector>
  </TitlesOfParts>
  <Company>SCS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SCSadmin</dc:creator>
  <cp:lastModifiedBy>SCSadmin</cp:lastModifiedBy>
  <cp:revision>7</cp:revision>
  <dcterms:created xsi:type="dcterms:W3CDTF">2013-01-24T13:28:41Z</dcterms:created>
  <dcterms:modified xsi:type="dcterms:W3CDTF">2013-01-25T14:02:35Z</dcterms:modified>
</cp:coreProperties>
</file>